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4" r:id="rId7"/>
    <p:sldId id="265" r:id="rId8"/>
    <p:sldId id="260" r:id="rId9"/>
    <p:sldId id="261" r:id="rId10"/>
    <p:sldId id="262" r:id="rId11"/>
    <p:sldId id="266" r:id="rId12"/>
    <p:sldId id="267" r:id="rId1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ECD8"/>
    <a:srgbClr val="F9ED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 showGuides="1">
      <p:cViewPr varScale="1">
        <p:scale>
          <a:sx n="77" d="100"/>
          <a:sy n="77" d="100"/>
        </p:scale>
        <p:origin x="835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69DE125-0E74-4C71-5319-8E0DC36F0C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A21D3A5-B1F8-EF3E-C3B7-F7C321372D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CC6F05D-DA16-7AF2-1EEC-B8BA0E50B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BE2CE-8585-48FB-9764-4E05308C0B5B}" type="datetimeFigureOut">
              <a:rPr kumimoji="1" lang="ja-JP" altLang="en-US" smtClean="0"/>
              <a:t>2025/12/5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5BD284C-06FB-E5F8-2DC2-C497AE3785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75F1D55-BD45-7FDE-E835-FD9A493D7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EDB08-9646-436B-B009-AAFCFE304F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6534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A87469-2514-5100-42C5-2C9F5D52F2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C231468-F939-6403-7DE8-894E9658FE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52D3EBD-E02B-4971-9F0C-0E577D7C97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BE2CE-8585-48FB-9764-4E05308C0B5B}" type="datetimeFigureOut">
              <a:rPr kumimoji="1" lang="ja-JP" altLang="en-US" smtClean="0"/>
              <a:t>2025/12/5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B4BAC83-0B1E-3391-A49D-B9099F76D1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312DB21-DCCC-B60A-D2AA-F2A17BCF7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EDB08-9646-436B-B009-AAFCFE304F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22271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778BF18C-10EC-3A0B-91A8-920AC991F94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EA5719C-07AE-89E8-ABA4-DD009792D4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59E3B47-73C0-81B7-1B93-0913941E0A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BE2CE-8585-48FB-9764-4E05308C0B5B}" type="datetimeFigureOut">
              <a:rPr kumimoji="1" lang="ja-JP" altLang="en-US" smtClean="0"/>
              <a:t>2025/12/5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5CFF8D4-391D-F614-05F6-EBB2AB5524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11E1E7-60EE-7C19-1AE5-70B0922FE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EDB08-9646-436B-B009-AAFCFE304F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0968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02B30AB-5102-8460-F315-C67A5C9A36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66B5119-BC02-8EB5-5B18-05F2D60B32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708240D-EAA8-520E-2189-73B73FE395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BE2CE-8585-48FB-9764-4E05308C0B5B}" type="datetimeFigureOut">
              <a:rPr kumimoji="1" lang="ja-JP" altLang="en-US" smtClean="0"/>
              <a:t>2025/12/5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D73FE9A-4C53-9254-593C-C1A9C6D70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4B6AC10-371B-D543-F9AA-1A88CDF2DF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EDB08-9646-436B-B009-AAFCFE304F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9727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018AE0C-1F86-82FA-1A9A-1C37761317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45534FD-8D12-F1A2-3C4F-9208651839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5D0866A-1606-FE94-A4C4-36A763BF02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BE2CE-8585-48FB-9764-4E05308C0B5B}" type="datetimeFigureOut">
              <a:rPr kumimoji="1" lang="ja-JP" altLang="en-US" smtClean="0"/>
              <a:t>2025/12/5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DED2E56-5B45-7563-9DF7-8FC84E79D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7B43DDC-7A66-DEAD-978A-04EBF84DC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EDB08-9646-436B-B009-AAFCFE304F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8157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2BBE3CD-F332-E404-0B76-BEC8BC10F1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013B130-80F8-A3C9-942A-2C4C2BFAFD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F4182A6-6720-B2CA-77BE-874F8590AA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FECB0D6-B832-9139-5A24-7A5FA527CF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BE2CE-8585-48FB-9764-4E05308C0B5B}" type="datetimeFigureOut">
              <a:rPr kumimoji="1" lang="ja-JP" altLang="en-US" smtClean="0"/>
              <a:t>2025/12/5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E231028-5C73-0BE1-BEBB-D654F332F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F44CDCA-FF16-4DBF-A1A5-FF3E1421A4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EDB08-9646-436B-B009-AAFCFE304F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8088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5525C07-94E6-E288-043E-96417D89C5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CEBC359-72F5-F8BB-64A3-9AA30D41AA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4FAF85B-537B-13D6-CFC5-1199B5F4FE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FB566898-D8F3-16E9-4866-CAAF72E4E0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5B790BF5-FBD8-865E-B790-0606A51F53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2CA5DFF8-5556-4462-FE9A-FFFC4A7DC0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BE2CE-8585-48FB-9764-4E05308C0B5B}" type="datetimeFigureOut">
              <a:rPr kumimoji="1" lang="ja-JP" altLang="en-US" smtClean="0"/>
              <a:t>2025/12/5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AE0B717D-5025-BDFD-3710-1EB17933F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DFE3D3D5-0125-D557-056E-6C5F03B49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EDB08-9646-436B-B009-AAFCFE304F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23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9CA3703-A216-54B2-AE4B-6F18A3988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432D1ED-C158-3320-FE4D-27BFD185B6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BE2CE-8585-48FB-9764-4E05308C0B5B}" type="datetimeFigureOut">
              <a:rPr kumimoji="1" lang="ja-JP" altLang="en-US" smtClean="0"/>
              <a:t>2025/12/5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361B61B-751C-2455-86EA-AA420065E9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3CAC9C1-1EF9-8CE4-45B4-8293637F5E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EDB08-9646-436B-B009-AAFCFE304F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2942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2B7A873D-2A41-23A9-C3D1-B1F5D6D1A9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BE2CE-8585-48FB-9764-4E05308C0B5B}" type="datetimeFigureOut">
              <a:rPr kumimoji="1" lang="ja-JP" altLang="en-US" smtClean="0"/>
              <a:t>2025/12/5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4F2709D4-38F0-4FB5-C97E-441065191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6E3CC19-2D70-F69B-4E9B-78BABFFD3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EDB08-9646-436B-B009-AAFCFE304F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6215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06EBA3-FDEB-438C-362C-46E9DC4F83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6096601-97B5-A79D-B24D-1CCD604046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6FE892F-498E-C976-CF57-BF0AA82F04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B62B233-D463-2C2F-8E82-ABB81339A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BE2CE-8585-48FB-9764-4E05308C0B5B}" type="datetimeFigureOut">
              <a:rPr kumimoji="1" lang="ja-JP" altLang="en-US" smtClean="0"/>
              <a:t>2025/12/5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A3CBF6E-DF5E-0F02-F4F4-3F0A8F1F44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9533821-D6E3-45D1-8CBA-6C3203CD04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EDB08-9646-436B-B009-AAFCFE304F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53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489CD25-0BF2-D704-FAF9-763C6CDDE4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7848EEED-3D5B-4AD0-A20C-9101FCFC4B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A71DCC0-681B-7A24-46D8-0106F031C7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4DE6AF6-F21E-6A3F-D499-EEAF1520DB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BE2CE-8585-48FB-9764-4E05308C0B5B}" type="datetimeFigureOut">
              <a:rPr kumimoji="1" lang="ja-JP" altLang="en-US" smtClean="0"/>
              <a:t>2025/12/5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7B3BD1D-3882-0030-746A-8C4E57266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813CE56-0439-83A1-DC4C-B5AB2EE22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EDB08-9646-436B-B009-AAFCFE304F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7714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ECD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A8D5669B-855A-09A5-C2C9-860A7085D0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5396B46-9408-1687-38EC-56AB4AAD43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3F59850-317C-6942-9364-977DD02B19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0BE2CE-8585-48FB-9764-4E05308C0B5B}" type="datetimeFigureOut">
              <a:rPr kumimoji="1" lang="ja-JP" altLang="en-US" smtClean="0"/>
              <a:t>2025/12/5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B9C6310-4961-ABBF-9606-8242F11FDC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78C137F-B54B-170A-26BD-73B926C827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DEDB08-9646-436B-B009-AAFCFE304F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6986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3AA5DE5E-A356-1E82-8545-4445BD59F2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0"/>
            <a:ext cx="6858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C5C5F94-17E2-DB10-A1E3-843553151670}"/>
              </a:ext>
            </a:extLst>
          </p:cNvPr>
          <p:cNvSpPr/>
          <p:nvPr/>
        </p:nvSpPr>
        <p:spPr>
          <a:xfrm>
            <a:off x="4611757" y="4949687"/>
            <a:ext cx="1484243" cy="894522"/>
          </a:xfrm>
          <a:prstGeom prst="rect">
            <a:avLst/>
          </a:prstGeom>
          <a:solidFill>
            <a:srgbClr val="F7ECD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76302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47D78A-2395-7463-CCC3-BA69483724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0ADB29A-C91D-592A-66A2-EAA2444811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6009" y="2506662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kumimoji="1" lang="ja-JP" altLang="en-US" sz="4400" b="1" dirty="0"/>
              <a:t>第</a:t>
            </a:r>
            <a:r>
              <a:rPr lang="en-US" altLang="ja-JP" sz="4400" b="1" dirty="0"/>
              <a:t>4</a:t>
            </a:r>
            <a:r>
              <a:rPr kumimoji="1" lang="ja-JP" altLang="en-US" sz="4400" b="1" dirty="0"/>
              <a:t>章：</a:t>
            </a:r>
            <a:r>
              <a:rPr lang="ja-JP" altLang="en-US" sz="4400" b="1" dirty="0"/>
              <a:t>私たちも</a:t>
            </a:r>
            <a:endParaRPr lang="en-US" altLang="ja-JP" sz="4400" b="1" dirty="0"/>
          </a:p>
          <a:p>
            <a:pPr marL="0" indent="0">
              <a:buNone/>
            </a:pPr>
            <a:r>
              <a:rPr lang="en-US" altLang="ja-JP" sz="4400" b="1" dirty="0"/>
              <a:t>			“</a:t>
            </a:r>
            <a:r>
              <a:rPr lang="ja-JP" altLang="en-US" sz="4400" b="1" dirty="0"/>
              <a:t>ブラックボックス</a:t>
            </a:r>
            <a:r>
              <a:rPr lang="en-US" altLang="ja-JP" sz="4400" b="1" dirty="0"/>
              <a:t>”</a:t>
            </a:r>
            <a:r>
              <a:rPr lang="ja-JP" altLang="en-US" sz="4400" b="1" dirty="0"/>
              <a:t>を持てる。</a:t>
            </a:r>
            <a:endParaRPr lang="en-US" altLang="ja-JP" sz="4400" b="1" dirty="0"/>
          </a:p>
        </p:txBody>
      </p:sp>
    </p:spTree>
    <p:extLst>
      <p:ext uri="{BB962C8B-B14F-4D97-AF65-F5344CB8AC3E}">
        <p14:creationId xmlns:p14="http://schemas.microsoft.com/office/powerpoint/2010/main" val="22043279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E644A96-3605-5DE7-B40D-DA640A7048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今日のまとめ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2F28110-6239-8AB2-C3B8-34BA571A1E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577410"/>
          </a:xfrm>
        </p:spPr>
        <p:txBody>
          <a:bodyPr>
            <a:normAutofit/>
          </a:bodyPr>
          <a:lstStyle/>
          <a:p>
            <a:r>
              <a:rPr kumimoji="1" lang="ja-JP" altLang="en-US" sz="2400" b="1" dirty="0"/>
              <a:t>失敗は恥ではなくデータである</a:t>
            </a:r>
            <a:endParaRPr kumimoji="1" lang="en-US" altLang="ja-JP" sz="2400" b="1" dirty="0"/>
          </a:p>
          <a:p>
            <a:r>
              <a:rPr lang="ja-JP" altLang="en-US" sz="2400" b="1" dirty="0"/>
              <a:t>高級業界は体系的に失敗を分析して進化した</a:t>
            </a:r>
            <a:endParaRPr lang="en-US" altLang="ja-JP" sz="2400" b="1" dirty="0"/>
          </a:p>
          <a:p>
            <a:r>
              <a:rPr kumimoji="1" lang="en-US" altLang="ja-JP" sz="2400" b="1" dirty="0"/>
              <a:t>IT</a:t>
            </a:r>
            <a:r>
              <a:rPr kumimoji="1" lang="ja-JP" altLang="en-US" sz="2400" b="1" dirty="0"/>
              <a:t>業界は「高速失敗・高速改善」が根付いている</a:t>
            </a:r>
            <a:endParaRPr kumimoji="1" lang="en-US" altLang="ja-JP" sz="2400" b="1" dirty="0"/>
          </a:p>
          <a:p>
            <a:r>
              <a:rPr lang="en-US" altLang="ja-JP" sz="2400" b="1" dirty="0"/>
              <a:t>AI</a:t>
            </a:r>
            <a:r>
              <a:rPr lang="ja-JP" altLang="en-US" sz="2400" b="1" dirty="0"/>
              <a:t>は“失敗から学ぶ仕組み”そのもの</a:t>
            </a:r>
            <a:endParaRPr lang="en-US" altLang="ja-JP" sz="2400" b="1" dirty="0"/>
          </a:p>
          <a:p>
            <a:r>
              <a:rPr kumimoji="1" lang="ja-JP" altLang="en-US" sz="2400" b="1" dirty="0"/>
              <a:t>私たちもブラックボックス的な振り返りを持つことで成長できる</a:t>
            </a:r>
          </a:p>
        </p:txBody>
      </p:sp>
    </p:spTree>
    <p:extLst>
      <p:ext uri="{BB962C8B-B14F-4D97-AF65-F5344CB8AC3E}">
        <p14:creationId xmlns:p14="http://schemas.microsoft.com/office/powerpoint/2010/main" val="13356327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373959-EA04-883C-88D0-E84BFEADE4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152AC77-F947-F1D1-88D0-0CFA2EFF0E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6070" y="1651897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kumimoji="1" lang="ja-JP" altLang="en-US" sz="4400" b="1" dirty="0"/>
              <a:t>あなたの中にある</a:t>
            </a:r>
            <a:endParaRPr kumimoji="1" lang="en-US" altLang="ja-JP" sz="4400" b="1" dirty="0"/>
          </a:p>
          <a:p>
            <a:pPr marL="0" indent="0">
              <a:buNone/>
            </a:pPr>
            <a:r>
              <a:rPr lang="en-US" altLang="ja-JP" sz="4400" b="1" dirty="0"/>
              <a:t>	</a:t>
            </a:r>
            <a:r>
              <a:rPr kumimoji="1" lang="ja-JP" altLang="en-US" sz="4400" b="1" dirty="0"/>
              <a:t>“ブラックボックス”には、</a:t>
            </a:r>
            <a:endParaRPr kumimoji="1" lang="en-US" altLang="ja-JP" sz="4400" b="1" dirty="0"/>
          </a:p>
          <a:p>
            <a:pPr marL="0" indent="0">
              <a:buNone/>
            </a:pPr>
            <a:r>
              <a:rPr lang="en-US" altLang="ja-JP" sz="4400" b="1" dirty="0"/>
              <a:t>		</a:t>
            </a:r>
            <a:r>
              <a:rPr lang="ja-JP" altLang="en-US" sz="4400" b="1" dirty="0"/>
              <a:t>どんな失敗と学びが</a:t>
            </a:r>
            <a:endParaRPr lang="en-US" altLang="ja-JP" sz="4400" b="1" dirty="0"/>
          </a:p>
          <a:p>
            <a:pPr marL="0" indent="0">
              <a:buNone/>
            </a:pPr>
            <a:r>
              <a:rPr kumimoji="1" lang="en-US" altLang="ja-JP" sz="4400" b="1" dirty="0"/>
              <a:t>				</a:t>
            </a:r>
            <a:r>
              <a:rPr kumimoji="1" lang="ja-JP" altLang="en-US" sz="4400" b="1" dirty="0"/>
              <a:t>記録されていますか？</a:t>
            </a:r>
          </a:p>
        </p:txBody>
      </p:sp>
    </p:spTree>
    <p:extLst>
      <p:ext uri="{BB962C8B-B14F-4D97-AF65-F5344CB8AC3E}">
        <p14:creationId xmlns:p14="http://schemas.microsoft.com/office/powerpoint/2010/main" val="1500671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A7950E1-E89C-8FA2-6CDC-43ABBB0D9A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6009" y="2506662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kumimoji="1" lang="en-US" altLang="ja-JP" b="1" dirty="0"/>
          </a:p>
          <a:p>
            <a:pPr marL="0" indent="0">
              <a:buNone/>
            </a:pPr>
            <a:r>
              <a:rPr lang="ja-JP" altLang="en-US" sz="4400" b="1" dirty="0"/>
              <a:t>最近した「失敗」</a:t>
            </a:r>
            <a:r>
              <a:rPr lang="en-US" altLang="ja-JP" sz="4400" b="1" dirty="0"/>
              <a:t>…</a:t>
            </a:r>
            <a:r>
              <a:rPr lang="ja-JP" altLang="en-US" sz="4400" b="1" dirty="0"/>
              <a:t>思い出せますか</a:t>
            </a:r>
            <a:r>
              <a:rPr lang="en-US" altLang="ja-JP" sz="4400" b="1" dirty="0"/>
              <a:t>…</a:t>
            </a:r>
            <a:r>
              <a:rPr lang="ja-JP" altLang="en-US" sz="4400" b="1" dirty="0"/>
              <a:t>？</a:t>
            </a:r>
            <a:endParaRPr kumimoji="1" lang="ja-JP" alt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9334545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2329E5-59B1-FAA2-DF5D-510B8E2FEA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87997B4-C4A9-FD68-7094-D319DD70A9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6009" y="2506662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kumimoji="1" lang="ja-JP" altLang="en-US" sz="4400" b="1" dirty="0"/>
              <a:t>「失敗は恥ではなく、</a:t>
            </a:r>
            <a:endParaRPr kumimoji="1" lang="en-US" altLang="ja-JP" sz="4400" b="1" dirty="0"/>
          </a:p>
          <a:p>
            <a:pPr marL="0" indent="0">
              <a:buNone/>
            </a:pPr>
            <a:r>
              <a:rPr lang="en-US" altLang="ja-JP" sz="4400" b="1" dirty="0"/>
              <a:t>	</a:t>
            </a:r>
            <a:r>
              <a:rPr lang="ja-JP" altLang="en-US" sz="4400" b="1" dirty="0"/>
              <a:t>未来を変えるためのデータである</a:t>
            </a:r>
            <a:r>
              <a:rPr kumimoji="1" lang="ja-JP" altLang="en-US" sz="4400" b="1" dirty="0"/>
              <a:t>」</a:t>
            </a:r>
            <a:endParaRPr kumimoji="1" lang="en-US" altLang="ja-JP" sz="4400" b="1" dirty="0"/>
          </a:p>
        </p:txBody>
      </p:sp>
    </p:spTree>
    <p:extLst>
      <p:ext uri="{BB962C8B-B14F-4D97-AF65-F5344CB8AC3E}">
        <p14:creationId xmlns:p14="http://schemas.microsoft.com/office/powerpoint/2010/main" val="41562083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12BBE1-09D3-0A0A-1A92-CCC3CD305A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3D90C78-C178-EDEB-F07A-D460442F04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6009" y="2506662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kumimoji="1" lang="ja-JP" altLang="en-US" sz="4400" b="1" dirty="0"/>
              <a:t>第</a:t>
            </a:r>
            <a:r>
              <a:rPr kumimoji="1" lang="en-US" altLang="ja-JP" sz="4400" b="1" dirty="0"/>
              <a:t>1</a:t>
            </a:r>
            <a:r>
              <a:rPr kumimoji="1" lang="ja-JP" altLang="en-US" sz="4400" b="1" dirty="0"/>
              <a:t>章：業界によって異なる</a:t>
            </a:r>
            <a:endParaRPr kumimoji="1" lang="en-US" altLang="ja-JP" sz="4400" b="1" dirty="0"/>
          </a:p>
          <a:p>
            <a:pPr marL="0" indent="0">
              <a:buNone/>
            </a:pPr>
            <a:r>
              <a:rPr lang="en-US" altLang="ja-JP" sz="4400" b="1" dirty="0"/>
              <a:t>					</a:t>
            </a:r>
            <a:r>
              <a:rPr kumimoji="1" lang="en-US" altLang="ja-JP" sz="4400" b="1" dirty="0"/>
              <a:t>”</a:t>
            </a:r>
            <a:r>
              <a:rPr kumimoji="1" lang="ja-JP" altLang="en-US" sz="4400" b="1" dirty="0"/>
              <a:t>失敗の扱い方</a:t>
            </a:r>
            <a:r>
              <a:rPr kumimoji="1" lang="en-US" altLang="ja-JP" sz="4400" b="1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658889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9898E4-38FC-35C4-8C2B-BFE379B308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0837EC9-572D-2A48-07D1-B07D480B00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35062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kumimoji="1" lang="ja-JP" altLang="en-US" sz="4400" b="1" dirty="0"/>
              <a:t>・航空業界</a:t>
            </a:r>
            <a:endParaRPr kumimoji="1" lang="en-US" altLang="ja-JP" sz="4400" b="1" dirty="0"/>
          </a:p>
          <a:p>
            <a:pPr marL="0" indent="0">
              <a:buNone/>
            </a:pPr>
            <a:endParaRPr kumimoji="1" lang="en-US" altLang="ja-JP" sz="4400" b="1" dirty="0"/>
          </a:p>
          <a:p>
            <a:pPr marL="0" indent="0">
              <a:buNone/>
            </a:pPr>
            <a:r>
              <a:rPr kumimoji="1" lang="ja-JP" altLang="en-US" sz="4400" b="1" dirty="0"/>
              <a:t>　安全性は年々向上しています。</a:t>
            </a:r>
            <a:endParaRPr kumimoji="1" lang="en-US" altLang="ja-JP" sz="4400" b="1" dirty="0"/>
          </a:p>
          <a:p>
            <a:pPr marL="0" indent="0">
              <a:buNone/>
            </a:pPr>
            <a:endParaRPr lang="en-US" altLang="ja-JP" sz="4400" b="1" dirty="0"/>
          </a:p>
          <a:p>
            <a:pPr marL="0" indent="0">
              <a:buNone/>
            </a:pPr>
            <a:r>
              <a:rPr kumimoji="1" lang="ja-JP" altLang="en-US" sz="4400" b="1" dirty="0"/>
              <a:t>→事故やミスの情報を</a:t>
            </a:r>
            <a:endParaRPr kumimoji="1" lang="en-US" altLang="ja-JP" sz="4400" b="1" dirty="0"/>
          </a:p>
          <a:p>
            <a:pPr marL="0" indent="0">
              <a:buNone/>
            </a:pPr>
            <a:r>
              <a:rPr lang="ja-JP" altLang="en-US" sz="4400" b="1" dirty="0"/>
              <a:t>　“ブラックボックス”に記録し、</a:t>
            </a:r>
            <a:endParaRPr lang="en-US" altLang="ja-JP" sz="4400" b="1" dirty="0"/>
          </a:p>
          <a:p>
            <a:pPr marL="0" indent="0">
              <a:buNone/>
            </a:pPr>
            <a:r>
              <a:rPr kumimoji="1" lang="en-US" altLang="ja-JP" sz="4400" b="1" dirty="0"/>
              <a:t>						</a:t>
            </a:r>
            <a:r>
              <a:rPr kumimoji="1" lang="ja-JP" altLang="en-US" sz="4400" b="1" dirty="0"/>
              <a:t>世界中で共有</a:t>
            </a:r>
            <a:endParaRPr kumimoji="1" lang="en-US" altLang="ja-JP" sz="4400" b="1" dirty="0"/>
          </a:p>
        </p:txBody>
      </p:sp>
    </p:spTree>
    <p:extLst>
      <p:ext uri="{BB962C8B-B14F-4D97-AF65-F5344CB8AC3E}">
        <p14:creationId xmlns:p14="http://schemas.microsoft.com/office/powerpoint/2010/main" val="39788205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92AEA8-9938-DE5F-D175-7EFC301E0B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568A389-8F5A-F50B-D46B-3DE8897835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35062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4400" b="1" dirty="0"/>
              <a:t>・医療業界</a:t>
            </a:r>
            <a:endParaRPr kumimoji="1" lang="en-US" altLang="ja-JP" sz="4400" b="1" dirty="0"/>
          </a:p>
          <a:p>
            <a:pPr marL="0" indent="0">
              <a:buNone/>
            </a:pPr>
            <a:endParaRPr kumimoji="1" lang="en-US" altLang="ja-JP" sz="4400" b="1" dirty="0"/>
          </a:p>
          <a:p>
            <a:pPr marL="0" indent="0">
              <a:buNone/>
            </a:pPr>
            <a:r>
              <a:rPr kumimoji="1" lang="ja-JP" altLang="en-US" sz="4400" b="1" dirty="0"/>
              <a:t>　事故が再発しやすい構造があります。</a:t>
            </a:r>
            <a:endParaRPr lang="en-US" altLang="ja-JP" sz="4400" b="1" dirty="0"/>
          </a:p>
          <a:p>
            <a:pPr marL="0" indent="0">
              <a:buNone/>
            </a:pPr>
            <a:endParaRPr kumimoji="1" lang="en-US" altLang="ja-JP" sz="4400" b="1" dirty="0"/>
          </a:p>
          <a:p>
            <a:pPr marL="0" indent="0">
              <a:buNone/>
            </a:pPr>
            <a:r>
              <a:rPr kumimoji="1" lang="ja-JP" altLang="en-US" sz="4400" b="1" dirty="0"/>
              <a:t>→ミスが</a:t>
            </a:r>
            <a:r>
              <a:rPr lang="ja-JP" altLang="en-US" sz="4400" b="1" dirty="0"/>
              <a:t>「個人の責任」とされがち</a:t>
            </a:r>
            <a:endParaRPr lang="en-US" altLang="ja-JP" sz="4400" b="1" dirty="0"/>
          </a:p>
        </p:txBody>
      </p:sp>
    </p:spTree>
    <p:extLst>
      <p:ext uri="{BB962C8B-B14F-4D97-AF65-F5344CB8AC3E}">
        <p14:creationId xmlns:p14="http://schemas.microsoft.com/office/powerpoint/2010/main" val="19087237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FF5A1C-EE0A-C954-F0E3-FAC12A91FF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ED8C2F5-02B3-6C24-2DF8-9C62009178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82323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400" b="1" dirty="0"/>
              <a:t>・同じ“人の命を扱う業界”でも</a:t>
            </a:r>
            <a:endParaRPr lang="en-US" altLang="ja-JP" sz="4400" b="1" dirty="0"/>
          </a:p>
          <a:p>
            <a:pPr marL="0" indent="0">
              <a:buNone/>
            </a:pPr>
            <a:r>
              <a:rPr lang="en-US" altLang="ja-JP" sz="4400" b="1" dirty="0"/>
              <a:t>	</a:t>
            </a:r>
            <a:r>
              <a:rPr lang="ja-JP" altLang="en-US" sz="4400" b="1" dirty="0"/>
              <a:t>失敗への態度が違うだけで、</a:t>
            </a:r>
            <a:endParaRPr lang="en-US" altLang="ja-JP" sz="4400" b="1" dirty="0"/>
          </a:p>
          <a:p>
            <a:pPr marL="0" indent="0">
              <a:buNone/>
            </a:pPr>
            <a:r>
              <a:rPr lang="en-US" altLang="ja-JP" sz="4400" b="1" dirty="0"/>
              <a:t>	</a:t>
            </a:r>
            <a:r>
              <a:rPr lang="ja-JP" altLang="en-US" sz="4400" b="1" dirty="0"/>
              <a:t>　大きく結果が異なります。</a:t>
            </a:r>
            <a:endParaRPr lang="en-US" altLang="ja-JP" sz="4400" b="1" dirty="0"/>
          </a:p>
        </p:txBody>
      </p:sp>
    </p:spTree>
    <p:extLst>
      <p:ext uri="{BB962C8B-B14F-4D97-AF65-F5344CB8AC3E}">
        <p14:creationId xmlns:p14="http://schemas.microsoft.com/office/powerpoint/2010/main" val="5714470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254DAA-8B9B-2CE5-69FE-BF6DC3967B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8BCAB9C-3314-FFAA-1DD5-6F59691AB5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6009" y="2506662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kumimoji="1" lang="ja-JP" altLang="en-US" sz="4400" b="1" dirty="0"/>
              <a:t>第</a:t>
            </a:r>
            <a:r>
              <a:rPr kumimoji="1" lang="en-US" altLang="ja-JP" sz="4400" b="1" dirty="0"/>
              <a:t>2</a:t>
            </a:r>
            <a:r>
              <a:rPr kumimoji="1" lang="ja-JP" altLang="en-US" sz="4400" b="1" dirty="0"/>
              <a:t>章：</a:t>
            </a:r>
            <a:r>
              <a:rPr kumimoji="1" lang="en-US" altLang="ja-JP" sz="4400" b="1" dirty="0"/>
              <a:t>IT</a:t>
            </a:r>
            <a:r>
              <a:rPr kumimoji="1" lang="ja-JP" altLang="en-US" sz="4400" b="1" dirty="0"/>
              <a:t>業界の失敗は</a:t>
            </a:r>
            <a:endParaRPr kumimoji="1" lang="en-US" altLang="ja-JP" sz="4400" b="1" dirty="0"/>
          </a:p>
          <a:p>
            <a:pPr marL="0" indent="0">
              <a:buNone/>
            </a:pPr>
            <a:r>
              <a:rPr lang="en-US" altLang="ja-JP" sz="4400" b="1" dirty="0"/>
              <a:t>				</a:t>
            </a:r>
            <a:r>
              <a:rPr kumimoji="1" lang="ja-JP" altLang="en-US" sz="4400" b="1" dirty="0"/>
              <a:t>「推奨」されることも</a:t>
            </a:r>
            <a:r>
              <a:rPr kumimoji="1" lang="en-US" altLang="ja-JP" sz="4400" b="1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8341131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CD22D7-EA24-8736-D4F7-4DBF7AA05D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53449F8-AE4A-6FF3-AFD6-4B5CC12164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6009" y="2506662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kumimoji="1" lang="ja-JP" altLang="en-US" sz="4400" b="1" dirty="0"/>
              <a:t>第</a:t>
            </a:r>
            <a:r>
              <a:rPr kumimoji="1" lang="en-US" altLang="ja-JP" sz="4400" b="1" dirty="0"/>
              <a:t>3</a:t>
            </a:r>
            <a:r>
              <a:rPr kumimoji="1" lang="ja-JP" altLang="en-US" sz="4400" b="1" dirty="0"/>
              <a:t>章：</a:t>
            </a:r>
            <a:r>
              <a:rPr lang="en-US" altLang="ja-JP" sz="4400" b="1" dirty="0"/>
              <a:t>AI</a:t>
            </a:r>
            <a:r>
              <a:rPr lang="ja-JP" altLang="en-US" sz="4400" b="1" dirty="0"/>
              <a:t>は</a:t>
            </a:r>
            <a:endParaRPr lang="en-US" altLang="ja-JP" sz="4400" b="1" dirty="0"/>
          </a:p>
          <a:p>
            <a:pPr marL="0" indent="0">
              <a:buNone/>
            </a:pPr>
            <a:r>
              <a:rPr lang="en-US" altLang="ja-JP" sz="4400" b="1" dirty="0"/>
              <a:t>		</a:t>
            </a:r>
            <a:r>
              <a:rPr lang="ja-JP" altLang="en-US" sz="4400" b="1" dirty="0"/>
              <a:t>「失敗を学習して強くなる」存在</a:t>
            </a:r>
            <a:endParaRPr lang="en-US" altLang="ja-JP" sz="4400" b="1" dirty="0"/>
          </a:p>
        </p:txBody>
      </p:sp>
    </p:spTree>
    <p:extLst>
      <p:ext uri="{BB962C8B-B14F-4D97-AF65-F5344CB8AC3E}">
        <p14:creationId xmlns:p14="http://schemas.microsoft.com/office/powerpoint/2010/main" val="2650404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262</Words>
  <Application>Microsoft Office PowerPoint</Application>
  <PresentationFormat>ワイド画面</PresentationFormat>
  <Paragraphs>37</Paragraphs>
  <Slides>12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1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今日のまとめ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guest07</dc:creator>
  <cp:lastModifiedBy>guest07</cp:lastModifiedBy>
  <cp:revision>4</cp:revision>
  <dcterms:created xsi:type="dcterms:W3CDTF">2025-12-05T04:51:43Z</dcterms:created>
  <dcterms:modified xsi:type="dcterms:W3CDTF">2025-12-05T06:06:39Z</dcterms:modified>
</cp:coreProperties>
</file>